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56" r:id="rId2"/>
    <p:sldId id="257" r:id="rId3"/>
    <p:sldId id="300" r:id="rId4"/>
    <p:sldId id="301" r:id="rId5"/>
    <p:sldId id="307" r:id="rId6"/>
    <p:sldId id="308" r:id="rId7"/>
    <p:sldId id="309" r:id="rId8"/>
    <p:sldId id="298" r:id="rId9"/>
    <p:sldId id="294" r:id="rId10"/>
    <p:sldId id="295" r:id="rId11"/>
    <p:sldId id="310" r:id="rId12"/>
    <p:sldId id="311" r:id="rId13"/>
    <p:sldId id="312" r:id="rId14"/>
    <p:sldId id="304" r:id="rId15"/>
    <p:sldId id="303" r:id="rId16"/>
    <p:sldId id="273" r:id="rId17"/>
  </p:sldIdLst>
  <p:sldSz cx="9144000" cy="6858000" type="screen4x3"/>
  <p:notesSz cx="6858000" cy="9144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C441E"/>
    <a:srgbClr val="3C8E40"/>
    <a:srgbClr val="669900"/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>
      <p:cViewPr varScale="1">
        <p:scale>
          <a:sx n="115" d="100"/>
          <a:sy n="115" d="100"/>
        </p:scale>
        <p:origin x="666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вывод из эксплуатации</c:v>
                </c:pt>
              </c:strCache>
            </c:strRef>
          </c:tx>
          <c:invertIfNegative val="0"/>
          <c:dLbls>
            <c:spPr>
              <a:noFill/>
              <a:ln w="25362">
                <a:noFill/>
              </a:ln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Ленинградская АЭС</c:v>
                </c:pt>
              </c:strCache>
            </c:strRef>
          </c:cat>
          <c:val>
            <c:numRef>
              <c:f>Лист1!$B$2</c:f>
              <c:numCache>
                <c:formatCode>General</c:formatCode>
                <c:ptCount val="1"/>
                <c:pt idx="0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6C8-4B2B-8B06-D225AE786EB0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действующие блоки</c:v>
                </c:pt>
              </c:strCache>
            </c:strRef>
          </c:tx>
          <c:invertIfNegative val="0"/>
          <c:dLbls>
            <c:spPr>
              <a:noFill/>
              <a:ln w="25362">
                <a:noFill/>
              </a:ln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Ленинградская АЭС</c:v>
                </c:pt>
              </c:strCache>
            </c:strRef>
          </c:cat>
          <c:val>
            <c:numRef>
              <c:f>Лист1!$C$2</c:f>
              <c:numCache>
                <c:formatCode>General</c:formatCode>
                <c:ptCount val="1"/>
                <c:pt idx="0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6C8-4B2B-8B06-D225AE786EB0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сооружаемые блоки</c:v>
                </c:pt>
              </c:strCache>
            </c:strRef>
          </c:tx>
          <c:invertIfNegative val="0"/>
          <c:dLbls>
            <c:spPr>
              <a:noFill/>
              <a:ln w="25362">
                <a:noFill/>
              </a:ln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Ленинградская АЭС</c:v>
                </c:pt>
              </c:strCache>
            </c:strRef>
          </c:cat>
          <c:val>
            <c:numRef>
              <c:f>Лист1!$D$2</c:f>
              <c:numCache>
                <c:formatCode>General</c:formatCode>
                <c:ptCount val="1"/>
                <c:pt idx="0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6C8-4B2B-8B06-D225AE786EB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one"/>
        <c:axId val="162766088"/>
        <c:axId val="1"/>
        <c:axId val="0"/>
      </c:bar3DChart>
      <c:catAx>
        <c:axId val="1627660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162766088"/>
        <c:crosses val="autoZero"/>
        <c:crossBetween val="between"/>
      </c:valAx>
      <c:spPr>
        <a:noFill/>
        <a:ln w="25362">
          <a:noFill/>
        </a:ln>
      </c:spPr>
    </c:plotArea>
    <c:legend>
      <c:legendPos val="t"/>
      <c:layout/>
      <c:overlay val="0"/>
    </c:legend>
    <c:plotVisOnly val="1"/>
    <c:dispBlanksAs val="gap"/>
    <c:showDLblsOverMax val="0"/>
  </c:chart>
  <c:txPr>
    <a:bodyPr/>
    <a:lstStyle/>
    <a:p>
      <a:pPr>
        <a:defRPr sz="1842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инспекции в рамках ПГН</c:v>
                </c:pt>
              </c:strCache>
            </c:strRef>
          </c:tx>
          <c:invertIfNegative val="0"/>
          <c:cat>
            <c:strRef>
              <c:f>Лист1!$A$2:$A$3</c:f>
              <c:strCache>
                <c:ptCount val="2"/>
                <c:pt idx="0">
                  <c:v>результаты надзорной деятельности за 2023 (280/2)</c:v>
                </c:pt>
                <c:pt idx="1">
                  <c:v>результаты надзорной деятельности за 2024 (291/2)</c:v>
                </c:pt>
              </c:strCache>
            </c:strRef>
          </c:cat>
          <c:val>
            <c:numRef>
              <c:f>Лист1!$B$2:$B$3</c:f>
              <c:numCache>
                <c:formatCode>\О\с\н\о\в\н\о\й</c:formatCode>
                <c:ptCount val="2"/>
                <c:pt idx="0">
                  <c:v>280</c:v>
                </c:pt>
                <c:pt idx="1">
                  <c:v>291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7E5-4CFD-AD44-65FF245EE32C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внеплановые инспекции по распоряжению</c:v>
                </c:pt>
              </c:strCache>
            </c:strRef>
          </c:tx>
          <c:invertIfNegative val="0"/>
          <c:cat>
            <c:strRef>
              <c:f>Лист1!$A$2:$A$3</c:f>
              <c:strCache>
                <c:ptCount val="2"/>
                <c:pt idx="0">
                  <c:v>результаты надзорной деятельности за 2023 (280/2)</c:v>
                </c:pt>
                <c:pt idx="1">
                  <c:v>результаты надзорной деятельности за 2024 (291/2)</c:v>
                </c:pt>
              </c:strCache>
            </c:strRef>
          </c:cat>
          <c:val>
            <c:numRef>
              <c:f>Лист1!$C$2:$C$3</c:f>
              <c:numCache>
                <c:formatCode>\О\с\н\о\в\н\о\й</c:formatCode>
                <c:ptCount val="2"/>
                <c:pt idx="0">
                  <c:v>2</c:v>
                </c:pt>
                <c:pt idx="1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7E5-4CFD-AD44-65FF245EE32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64191888"/>
        <c:axId val="1"/>
      </c:barChart>
      <c:catAx>
        <c:axId val="16419188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</c:scaling>
        <c:delete val="1"/>
        <c:axPos val="l"/>
        <c:majorGridlines/>
        <c:numFmt formatCode="\О\с\н\о\в\н\о\й" sourceLinked="1"/>
        <c:majorTickMark val="out"/>
        <c:minorTickMark val="none"/>
        <c:tickLblPos val="nextTo"/>
        <c:crossAx val="164191888"/>
        <c:crosses val="autoZero"/>
        <c:crossBetween val="between"/>
      </c:valAx>
      <c:spPr>
        <a:noFill/>
        <a:ln w="25367">
          <a:noFill/>
        </a:ln>
      </c:spPr>
    </c:plotArea>
    <c:legend>
      <c:legendPos val="r"/>
      <c:layout>
        <c:manualLayout>
          <c:xMode val="edge"/>
          <c:yMode val="edge"/>
          <c:x val="0.66311337672386328"/>
          <c:y val="7.1671566382532387E-2"/>
          <c:w val="0.33203550134267901"/>
          <c:h val="0.37082645157160232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791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нарушения ФНП</c:v>
                </c:pt>
              </c:strCache>
            </c:strRef>
          </c:tx>
          <c:invertIfNegative val="0"/>
          <c:cat>
            <c:strRef>
              <c:f>Лист1!$A$2:$A$3</c:f>
              <c:strCache>
                <c:ptCount val="2"/>
                <c:pt idx="0">
                  <c:v>2023 года (6/4/2/5)</c:v>
                </c:pt>
                <c:pt idx="1">
                  <c:v>9 мес. 2024 года (6/2/2/2)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6</c:v>
                </c:pt>
                <c:pt idx="1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B4E-4785-8E86-B7172782B593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адм.санкции, включая предупреждения</c:v>
                </c:pt>
              </c:strCache>
            </c:strRef>
          </c:tx>
          <c:invertIfNegative val="0"/>
          <c:cat>
            <c:strRef>
              <c:f>Лист1!$A$2:$A$3</c:f>
              <c:strCache>
                <c:ptCount val="2"/>
                <c:pt idx="0">
                  <c:v>2023 года (6/4/2/5)</c:v>
                </c:pt>
                <c:pt idx="1">
                  <c:v>9 мес. 2024 года (6/2/2/2)</c:v>
                </c:pt>
              </c:strCache>
            </c:strRef>
          </c:cat>
          <c:val>
            <c:numRef>
              <c:f>Лист1!$C$2:$C$3</c:f>
              <c:numCache>
                <c:formatCode>General</c:formatCode>
                <c:ptCount val="2"/>
                <c:pt idx="0">
                  <c:v>4</c:v>
                </c:pt>
                <c:pt idx="1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B4E-4785-8E86-B7172782B593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количествово пунктов предписаний</c:v>
                </c:pt>
              </c:strCache>
            </c:strRef>
          </c:tx>
          <c:invertIfNegative val="0"/>
          <c:cat>
            <c:strRef>
              <c:f>Лист1!$A$2:$A$3</c:f>
              <c:strCache>
                <c:ptCount val="2"/>
                <c:pt idx="0">
                  <c:v>2023 года (6/4/2/5)</c:v>
                </c:pt>
                <c:pt idx="1">
                  <c:v>9 мес. 2024 года (6/2/2/2)</c:v>
                </c:pt>
              </c:strCache>
            </c:strRef>
          </c:cat>
          <c:val>
            <c:numRef>
              <c:f>Лист1!$D$2:$D$3</c:f>
              <c:numCache>
                <c:formatCode>General</c:formatCode>
                <c:ptCount val="2"/>
                <c:pt idx="0">
                  <c:v>2</c:v>
                </c:pt>
                <c:pt idx="1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B4E-4785-8E86-B7172782B593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количество предостережений</c:v>
                </c:pt>
              </c:strCache>
            </c:strRef>
          </c:tx>
          <c:invertIfNegative val="0"/>
          <c:cat>
            <c:strRef>
              <c:f>Лист1!$A$2:$A$3</c:f>
              <c:strCache>
                <c:ptCount val="2"/>
                <c:pt idx="0">
                  <c:v>2023 года (6/4/2/5)</c:v>
                </c:pt>
                <c:pt idx="1">
                  <c:v>9 мес. 2024 года (6/2/2/2)</c:v>
                </c:pt>
              </c:strCache>
            </c:strRef>
          </c:cat>
          <c:val>
            <c:numRef>
              <c:f>Лист1!$E$2:$E$3</c:f>
              <c:numCache>
                <c:formatCode>General</c:formatCode>
                <c:ptCount val="2"/>
                <c:pt idx="0">
                  <c:v>5</c:v>
                </c:pt>
                <c:pt idx="1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FB4E-4785-8E86-B7172782B59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55687576"/>
        <c:axId val="1"/>
      </c:barChart>
      <c:catAx>
        <c:axId val="15568757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55687576"/>
        <c:crosses val="autoZero"/>
        <c:crossBetween val="between"/>
      </c:valAx>
      <c:spPr>
        <a:noFill/>
        <a:ln w="25402">
          <a:noFill/>
        </a:ln>
      </c:spPr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cs typeface="Arial" charset="0"/>
              </a:defRPr>
            </a:lvl1pPr>
          </a:lstStyle>
          <a:p>
            <a:pPr>
              <a:defRPr/>
            </a:pPr>
            <a:fld id="{DE03A75B-C2C3-4114-8A05-1AA2B60866E9}" type="datetimeFigureOut">
              <a:rPr lang="ru-RU"/>
              <a:pPr>
                <a:defRPr/>
              </a:pPr>
              <a:t>11.09.2024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205D0FDF-4E8E-442E-8D8B-19404173783D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cs typeface="Arial" charset="0"/>
              </a:defRPr>
            </a:lvl1pPr>
          </a:lstStyle>
          <a:p>
            <a:pPr>
              <a:defRPr/>
            </a:pPr>
            <a:fld id="{4EDAB70D-0401-48B7-BF41-7958AE759789}" type="datetimeFigureOut">
              <a:rPr lang="ru-RU"/>
              <a:pPr>
                <a:defRPr/>
              </a:pPr>
              <a:t>11.09.2024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B7A2CC11-9DED-4350-8C32-2E4FB76D202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DC3789-DAFB-447F-B223-9D7382E5FC16}" type="datetime1">
              <a:rPr lang="ru-RU"/>
              <a:pPr>
                <a:defRPr/>
              </a:pPr>
              <a:t>11.09.2024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Алексеева Евгения Михайловна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DDCCB5-4161-4EC6-B2BC-42CCA3E671C8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5325507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1696EB-87C9-433E-9453-F5585FFB2A6E}" type="datetime1">
              <a:rPr lang="ru-RU"/>
              <a:pPr>
                <a:defRPr/>
              </a:pPr>
              <a:t>11.09.2024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Алексеева Евгения Михайловна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32DBE3-5837-41F4-B782-C69308296F80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9177082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59E40C-8AC5-4626-AAFC-43742DA66477}" type="datetime1">
              <a:rPr lang="ru-RU"/>
              <a:pPr>
                <a:defRPr/>
              </a:pPr>
              <a:t>11.09.2024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Алексеева Евгения Михайловна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2DC504-A5C5-4A6E-97B7-158D064FD575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6558800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B1AB40-48BB-484A-9BAB-C3A0EEA0AFBD}" type="datetime1">
              <a:rPr lang="ru-RU"/>
              <a:pPr>
                <a:defRPr/>
              </a:pPr>
              <a:t>11.09.2024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Алексеева Евгения Михайловна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AAE57F-7084-4BAE-B9BF-9C28B49B4554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6617693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8F5CCF-1EFB-44F0-AD13-E15CEA0621CC}" type="datetime1">
              <a:rPr lang="ru-RU"/>
              <a:pPr>
                <a:defRPr/>
              </a:pPr>
              <a:t>11.09.2024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Алексеева Евгения Михайловна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74CD01-C577-43D6-8F34-9935AEA776DB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6306943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A65898-BC28-4A44-A546-613D44F17383}" type="datetime1">
              <a:rPr lang="ru-RU"/>
              <a:pPr>
                <a:defRPr/>
              </a:pPr>
              <a:t>11.09.2024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Алексеева Евгения Михайловна</a:t>
            </a: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AC0F06-8C00-4ADE-AA02-C92069F17EC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9812812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3EABE7-13B4-4BD5-B3E7-ACEB6CC284A8}" type="datetime1">
              <a:rPr lang="ru-RU"/>
              <a:pPr>
                <a:defRPr/>
              </a:pPr>
              <a:t>11.09.2024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Алексеева Евгения Михайловна</a:t>
            </a:r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59BCEA-C38E-485C-8806-EA2EFAEBADAC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8331475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522DB9-EACA-4EC2-B68A-1E5479E21C9A}" type="datetime1">
              <a:rPr lang="ru-RU"/>
              <a:pPr>
                <a:defRPr/>
              </a:pPr>
              <a:t>11.09.2024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Алексеева Евгения Михайловна</a:t>
            </a:r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60B8F1-14B9-44CD-BB74-D3041774B25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4425818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EF5642-6467-40AA-A6F5-46E68BA9E096}" type="datetime1">
              <a:rPr lang="ru-RU"/>
              <a:pPr>
                <a:defRPr/>
              </a:pPr>
              <a:t>11.09.2024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Алексеева Евгения Михайловна</a:t>
            </a:r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E1AA7B-C054-4441-848E-4643B65BC6CB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8346217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723596-EA2C-4E01-B9BC-6D2473213C65}" type="datetime1">
              <a:rPr lang="ru-RU"/>
              <a:pPr>
                <a:defRPr/>
              </a:pPr>
              <a:t>11.09.2024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Алексеева Евгения Михайловна</a:t>
            </a: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66A41D-FB85-49C6-96E1-D9D1408E5B08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2916485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FDF912-9E79-46D2-943A-C86D47885756}" type="datetime1">
              <a:rPr lang="ru-RU"/>
              <a:pPr>
                <a:defRPr/>
              </a:pPr>
              <a:t>11.09.2024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Алексеева Евгения Михайловна</a:t>
            </a: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CCA193-A3DC-43F1-910B-26772EFC726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5265043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BF1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C0A8513-D9C8-42E5-B678-150C617BA999}" type="datetime1">
              <a:rPr lang="ru-RU"/>
              <a:pPr>
                <a:defRPr/>
              </a:pPr>
              <a:t>11.09.2024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ru-RU"/>
              <a:t>Алексеева Евгения Михайловна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EC81FAAE-607E-4A56-8444-27279198C37F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>
                <a:solidFill>
                  <a:schemeClr val="accent4">
                    <a:lumMod val="75000"/>
                  </a:schemeClr>
                </a:solidFill>
              </a:rPr>
              <a:t/>
            </a:r>
            <a:br>
              <a:rPr lang="ru-RU" dirty="0" smtClean="0">
                <a:solidFill>
                  <a:schemeClr val="accent4">
                    <a:lumMod val="75000"/>
                  </a:schemeClr>
                </a:solidFill>
              </a:rPr>
            </a:br>
            <a:r>
              <a:rPr lang="ru-RU" dirty="0">
                <a:solidFill>
                  <a:schemeClr val="accent4">
                    <a:lumMod val="75000"/>
                  </a:schemeClr>
                </a:solidFill>
              </a:rPr>
              <a:t/>
            </a:r>
            <a:br>
              <a:rPr lang="ru-RU" dirty="0">
                <a:solidFill>
                  <a:schemeClr val="accent4">
                    <a:lumMod val="75000"/>
                  </a:schemeClr>
                </a:solidFill>
              </a:rPr>
            </a:br>
            <a:r>
              <a:rPr lang="ru-RU" dirty="0" smtClean="0">
                <a:solidFill>
                  <a:schemeClr val="accent4">
                    <a:lumMod val="75000"/>
                  </a:schemeClr>
                </a:solidFill>
              </a:rPr>
              <a:t/>
            </a:r>
            <a:br>
              <a:rPr lang="ru-RU" dirty="0" smtClean="0">
                <a:solidFill>
                  <a:schemeClr val="accent4">
                    <a:lumMod val="75000"/>
                  </a:schemeClr>
                </a:solidFill>
              </a:rPr>
            </a:br>
            <a:endParaRPr lang="ru-RU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2051" name="Подзаголовок 3"/>
          <p:cNvSpPr>
            <a:spLocks noGrp="1"/>
          </p:cNvSpPr>
          <p:nvPr>
            <p:ph type="subTitle" idx="1"/>
          </p:nvPr>
        </p:nvSpPr>
        <p:spPr>
          <a:xfrm>
            <a:off x="539750" y="2997200"/>
            <a:ext cx="8208963" cy="3455988"/>
          </a:xfrm>
        </p:spPr>
        <p:txBody>
          <a:bodyPr/>
          <a:lstStyle/>
          <a:p>
            <a:pPr>
              <a:lnSpc>
                <a:spcPct val="150000"/>
              </a:lnSpc>
              <a:buFont typeface="Arial" charset="0"/>
              <a:buNone/>
              <a:defRPr/>
            </a:pPr>
            <a:r>
              <a:rPr lang="ru-RU" b="1" dirty="0" smtClean="0">
                <a:solidFill>
                  <a:schemeClr val="accent3">
                    <a:lumMod val="50000"/>
                  </a:schemeClr>
                </a:solidFill>
              </a:rPr>
              <a:t>Осуществление постоянного государственного </a:t>
            </a:r>
            <a:r>
              <a:rPr lang="ru-RU" b="1" dirty="0">
                <a:solidFill>
                  <a:schemeClr val="accent3">
                    <a:lumMod val="50000"/>
                  </a:schemeClr>
                </a:solidFill>
              </a:rPr>
              <a:t>надзора </a:t>
            </a:r>
            <a:r>
              <a:rPr lang="ru-RU" b="1" dirty="0" smtClean="0">
                <a:solidFill>
                  <a:schemeClr val="accent3">
                    <a:lumMod val="50000"/>
                  </a:schemeClr>
                </a:solidFill>
              </a:rPr>
              <a:t>на </a:t>
            </a:r>
          </a:p>
          <a:p>
            <a:pPr>
              <a:lnSpc>
                <a:spcPct val="150000"/>
              </a:lnSpc>
              <a:buFont typeface="Arial" charset="0"/>
              <a:buNone/>
              <a:defRPr/>
            </a:pPr>
            <a:r>
              <a:rPr lang="ru-RU" b="1" dirty="0" smtClean="0">
                <a:solidFill>
                  <a:schemeClr val="accent3">
                    <a:lumMod val="50000"/>
                  </a:schemeClr>
                </a:solidFill>
              </a:rPr>
              <a:t>Ленинградской АЭС, </a:t>
            </a:r>
          </a:p>
          <a:p>
            <a:pPr>
              <a:lnSpc>
                <a:spcPct val="150000"/>
              </a:lnSpc>
              <a:buFont typeface="Arial" charset="0"/>
              <a:buNone/>
              <a:defRPr/>
            </a:pPr>
            <a:r>
              <a:rPr lang="ru-RU" b="1" dirty="0" smtClean="0">
                <a:solidFill>
                  <a:schemeClr val="accent3">
                    <a:lumMod val="50000"/>
                  </a:schemeClr>
                </a:solidFill>
              </a:rPr>
              <a:t>проблемные вопросы.</a:t>
            </a:r>
            <a:endParaRPr lang="ru-RU" altLang="ru-RU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4100" name="Номер слайда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D4EB98F-1FE8-4AF5-8969-47899A2592AC}" type="slidenum">
              <a:rPr lang="ru-RU" altLang="ru-RU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ru-RU" altLang="ru-RU" sz="1200" smtClean="0">
              <a:solidFill>
                <a:srgbClr val="898989"/>
              </a:solidFill>
            </a:endParaRPr>
          </a:p>
        </p:txBody>
      </p:sp>
      <p:pic>
        <p:nvPicPr>
          <p:cNvPr id="4101" name="Picture 9" descr="NPP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15888"/>
            <a:ext cx="8208963" cy="2808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1800" smtClean="0">
                <a:solidFill>
                  <a:srgbClr val="1C441E"/>
                </a:solidFill>
              </a:rPr>
              <a:t/>
            </a:r>
            <a:br>
              <a:rPr lang="ru-RU" altLang="ru-RU" sz="1800" smtClean="0">
                <a:solidFill>
                  <a:srgbClr val="1C441E"/>
                </a:solidFill>
              </a:rPr>
            </a:br>
            <a:r>
              <a:rPr lang="ru-RU" altLang="ru-RU" sz="1800" smtClean="0">
                <a:solidFill>
                  <a:srgbClr val="1C441E"/>
                </a:solidFill>
              </a:rPr>
              <a:t/>
            </a:r>
            <a:br>
              <a:rPr lang="ru-RU" altLang="ru-RU" sz="1800" smtClean="0">
                <a:solidFill>
                  <a:srgbClr val="1C441E"/>
                </a:solidFill>
              </a:rPr>
            </a:br>
            <a:r>
              <a:rPr lang="ru-RU" altLang="ru-RU" sz="1800" b="1" smtClean="0">
                <a:solidFill>
                  <a:srgbClr val="1C441E"/>
                </a:solidFill>
              </a:rPr>
              <a:t>Выявленные нарушения, санкции и предостережения по результаты надзорной деятельности отдела по инспекций на ЛАЭС за предыдущий период (2023) и рассматриваемый период (9 месяцев 2024)</a:t>
            </a:r>
            <a:r>
              <a:rPr lang="ru-RU" altLang="ru-RU" b="1" smtClean="0"/>
              <a:t/>
            </a:r>
            <a:br>
              <a:rPr lang="ru-RU" altLang="ru-RU" b="1" smtClean="0"/>
            </a:br>
            <a:endParaRPr lang="ru-RU" altLang="ru-RU" b="1" smtClean="0"/>
          </a:p>
        </p:txBody>
      </p:sp>
      <p:graphicFrame>
        <p:nvGraphicFramePr>
          <p:cNvPr id="2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4736254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dirty="0" smtClean="0"/>
              <a:t>Константинов Андрей Игоревич</a:t>
            </a:r>
          </a:p>
          <a:p>
            <a:pPr>
              <a:defRPr/>
            </a:pPr>
            <a:endParaRPr lang="ru-RU" dirty="0"/>
          </a:p>
        </p:txBody>
      </p:sp>
      <p:sp>
        <p:nvSpPr>
          <p:cNvPr id="10245" name="Номер слайда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9557DBA-E112-4458-A223-3C709F81962F}" type="slidenum">
              <a:rPr lang="ru-RU" altLang="ru-RU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10</a:t>
            </a:fld>
            <a:endParaRPr lang="ru-RU" altLang="ru-RU" sz="1200" smtClean="0">
              <a:solidFill>
                <a:srgbClr val="89898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Типовые нарушения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 algn="just">
              <a:spcBef>
                <a:spcPct val="0"/>
              </a:spcBef>
              <a:buNone/>
            </a:pPr>
            <a:r>
              <a:rPr lang="ru-RU" sz="2000" dirty="0">
                <a:solidFill>
                  <a:prstClr val="black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При анализе всех выявленных за последние </a:t>
            </a:r>
            <a:r>
              <a:rPr lang="ru-RU" sz="2000" dirty="0" smtClean="0">
                <a:solidFill>
                  <a:prstClr val="black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несколько лет нарушений </a:t>
            </a:r>
            <a:r>
              <a:rPr lang="ru-RU" sz="2000" dirty="0">
                <a:solidFill>
                  <a:prstClr val="black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установлено, что число нарушений, связанных с несоблюдением культуры безопасности, занимает более 30%. </a:t>
            </a:r>
            <a:endParaRPr lang="ru-RU" sz="2000" dirty="0" smtClean="0">
              <a:solidFill>
                <a:prstClr val="black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marL="0" lvl="0" indent="0" algn="just">
              <a:spcBef>
                <a:spcPct val="0"/>
              </a:spcBef>
              <a:buNone/>
            </a:pPr>
            <a:r>
              <a:rPr lang="ru-RU" sz="2000" b="1" dirty="0">
                <a:solidFill>
                  <a:prstClr val="black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Культура безопасности </a:t>
            </a:r>
            <a:r>
              <a:rPr lang="ru-RU" sz="2000" dirty="0">
                <a:solidFill>
                  <a:prstClr val="black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− набор характеристик и особенностей </a:t>
            </a:r>
            <a:r>
              <a:rPr lang="ru-RU" sz="2000" dirty="0" smtClean="0">
                <a:solidFill>
                  <a:prstClr val="black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де-</a:t>
            </a:r>
            <a:r>
              <a:rPr lang="ru-RU" sz="2000" dirty="0" err="1" smtClean="0">
                <a:solidFill>
                  <a:prstClr val="black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ятельности</a:t>
            </a:r>
            <a:r>
              <a:rPr lang="ru-RU" sz="2000" dirty="0" smtClean="0">
                <a:solidFill>
                  <a:prstClr val="black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2000" dirty="0">
                <a:solidFill>
                  <a:prstClr val="black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организаций и поведения отдельных лиц, который </a:t>
            </a:r>
            <a:r>
              <a:rPr lang="ru-RU" sz="2000" dirty="0" smtClean="0">
                <a:solidFill>
                  <a:prstClr val="black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устанавливает, что </a:t>
            </a:r>
            <a:r>
              <a:rPr lang="ru-RU" sz="2000" dirty="0">
                <a:solidFill>
                  <a:prstClr val="black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вопросам обеспечения безопасности АС, как обладающим высшим </a:t>
            </a:r>
            <a:r>
              <a:rPr lang="ru-RU" sz="2000" dirty="0" smtClean="0">
                <a:solidFill>
                  <a:prstClr val="black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приоритетом</a:t>
            </a:r>
            <a:r>
              <a:rPr lang="ru-RU" sz="2000" dirty="0">
                <a:solidFill>
                  <a:prstClr val="black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, уделяется внимание, определяемое их значимостью</a:t>
            </a:r>
            <a:r>
              <a:rPr lang="ru-RU" sz="2000" dirty="0" smtClean="0">
                <a:solidFill>
                  <a:prstClr val="black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. (НП-001-15)</a:t>
            </a:r>
          </a:p>
          <a:p>
            <a:pPr marL="0" lvl="0" indent="0" algn="ctr">
              <a:spcBef>
                <a:spcPct val="0"/>
              </a:spcBef>
              <a:buNone/>
            </a:pPr>
            <a:r>
              <a:rPr lang="ru-RU" sz="2000" dirty="0">
                <a:solidFill>
                  <a:prstClr val="black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Наиболее часто имеющие потенциал для улучшения особенности </a:t>
            </a:r>
          </a:p>
          <a:p>
            <a:pPr marL="0" lvl="0" indent="0" algn="ctr">
              <a:spcBef>
                <a:spcPct val="0"/>
              </a:spcBef>
              <a:buNone/>
            </a:pPr>
            <a:r>
              <a:rPr lang="ru-RU" sz="2000" dirty="0">
                <a:solidFill>
                  <a:prstClr val="black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культуры безопасности:</a:t>
            </a:r>
          </a:p>
          <a:p>
            <a:pPr marL="0" lvl="0" indent="0" algn="just">
              <a:spcBef>
                <a:spcPct val="0"/>
              </a:spcBef>
              <a:buNone/>
            </a:pPr>
            <a:endParaRPr lang="ru-RU" sz="2000" dirty="0">
              <a:solidFill>
                <a:prstClr val="black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marL="0" lvl="0" indent="0" algn="just">
              <a:spcBef>
                <a:spcPct val="0"/>
              </a:spcBef>
              <a:buNone/>
            </a:pPr>
            <a:r>
              <a:rPr lang="ru-RU" sz="2000" dirty="0">
                <a:solidFill>
                  <a:prstClr val="black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рабочие процессы (строгое соблюдение требований производственных инструкций, программ, их периодическое обновление с учетом накапливаемого опыта);</a:t>
            </a:r>
          </a:p>
          <a:p>
            <a:pPr marL="0" lvl="0" indent="0" algn="just">
              <a:spcBef>
                <a:spcPct val="0"/>
              </a:spcBef>
              <a:buNone/>
            </a:pPr>
            <a:endParaRPr lang="ru-RU" sz="2000" i="1" dirty="0">
              <a:solidFill>
                <a:prstClr val="black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marL="0" lvl="0" indent="0" algn="just">
              <a:spcBef>
                <a:spcPct val="0"/>
              </a:spcBef>
              <a:buNone/>
            </a:pPr>
            <a:endParaRPr lang="ru-RU" sz="2000" i="1" dirty="0" smtClean="0">
              <a:solidFill>
                <a:prstClr val="black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marL="0" lvl="0" indent="0" algn="just">
              <a:spcBef>
                <a:spcPct val="0"/>
              </a:spcBef>
              <a:buNone/>
            </a:pPr>
            <a:endParaRPr lang="ru-RU" sz="2000" i="1" dirty="0">
              <a:solidFill>
                <a:prstClr val="black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dirty="0"/>
              <a:t>Константинов Андрей Игоревич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AAE57F-7084-4BAE-B9BF-9C28B49B4554}" type="slidenum">
              <a:rPr lang="ru-RU" altLang="ru-RU" smtClean="0"/>
              <a:pPr>
                <a:defRPr/>
              </a:pPr>
              <a:t>11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2656737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/>
          <a:lstStyle/>
          <a:p>
            <a:pPr marL="0" lvl="0" indent="0" algn="just">
              <a:spcBef>
                <a:spcPct val="0"/>
              </a:spcBef>
              <a:buNone/>
            </a:pPr>
            <a:r>
              <a:rPr lang="ru-RU" sz="2000" dirty="0">
                <a:solidFill>
                  <a:prstClr val="black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критическое отношение (понимание влияния деятельности работником на безопасность АЭС и последствий несоблюдения требований);</a:t>
            </a:r>
          </a:p>
          <a:p>
            <a:pPr marL="0" lvl="0" indent="0" algn="just">
              <a:spcBef>
                <a:spcPct val="0"/>
              </a:spcBef>
              <a:buNone/>
            </a:pPr>
            <a:r>
              <a:rPr lang="ru-RU" sz="2000" dirty="0" smtClean="0">
                <a:solidFill>
                  <a:prstClr val="black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выявление </a:t>
            </a:r>
            <a:r>
              <a:rPr lang="ru-RU" sz="2000" dirty="0">
                <a:solidFill>
                  <a:prstClr val="black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проблем и их решение (различные проблемы, влияющие на безопасность, для усиления безопасности и улучшения производства выявляются всесторонне, анализируются и устраняются);</a:t>
            </a:r>
          </a:p>
          <a:p>
            <a:pPr marL="0" lvl="0" indent="0" algn="just">
              <a:spcBef>
                <a:spcPct val="0"/>
              </a:spcBef>
              <a:buNone/>
            </a:pPr>
            <a:r>
              <a:rPr lang="ru-RU" sz="2000" dirty="0" smtClean="0">
                <a:solidFill>
                  <a:prstClr val="black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персональная </a:t>
            </a:r>
            <a:r>
              <a:rPr lang="ru-RU" sz="2000" dirty="0">
                <a:solidFill>
                  <a:prstClr val="black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ответственность (строгое соблюдение дисциплины при четком распределении полномочий и персональной ответственности руководителей и исполнителей). </a:t>
            </a:r>
            <a:endParaRPr lang="ru-RU" sz="2000" dirty="0" smtClean="0">
              <a:solidFill>
                <a:prstClr val="black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marL="0" lvl="0" indent="0" algn="just">
              <a:spcBef>
                <a:spcPct val="0"/>
              </a:spcBef>
              <a:buNone/>
            </a:pPr>
            <a:r>
              <a:rPr lang="ru-RU" sz="2000" dirty="0" smtClean="0">
                <a:solidFill>
                  <a:prstClr val="black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Отдел инспекций проверяет </a:t>
            </a:r>
            <a:r>
              <a:rPr lang="ru-RU" sz="2000" dirty="0">
                <a:solidFill>
                  <a:prstClr val="black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уровень квалификации, необходимый объем знаний и подготовки руководящего персонала атомных станций не только в ходе проведения контрольно-надзорных мероприятий, но и через осуществление государственной услуги по выдаче разрешений на право ведения работ в области использования атомной энергии. </a:t>
            </a:r>
          </a:p>
          <a:p>
            <a:pPr marL="0" lvl="0" indent="0" algn="just">
              <a:spcBef>
                <a:spcPct val="0"/>
              </a:spcBef>
              <a:buNone/>
            </a:pPr>
            <a:r>
              <a:rPr lang="ru-RU" sz="2000" dirty="0">
                <a:solidFill>
                  <a:prstClr val="black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В ходе процедуры выдачи разрешений, установленной в Административном регламенте по выдаче разрешений, </a:t>
            </a:r>
            <a:r>
              <a:rPr lang="ru-RU" sz="2000" dirty="0" smtClean="0">
                <a:solidFill>
                  <a:prstClr val="black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отдел инспекций </a:t>
            </a:r>
            <a:r>
              <a:rPr lang="ru-RU" sz="2000" dirty="0">
                <a:solidFill>
                  <a:prstClr val="black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оценивает у руководителей и специалистов, которым выдаются разрешения:</a:t>
            </a:r>
          </a:p>
          <a:p>
            <a:pPr marL="0" lvl="0" indent="0" algn="just">
              <a:spcBef>
                <a:spcPct val="0"/>
              </a:spcBef>
              <a:buNone/>
            </a:pPr>
            <a:endParaRPr lang="ru-RU" sz="2000" i="1" dirty="0">
              <a:solidFill>
                <a:prstClr val="black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marL="0" lvl="0" indent="0" algn="just">
              <a:spcBef>
                <a:spcPct val="0"/>
              </a:spcBef>
              <a:buNone/>
            </a:pPr>
            <a:endParaRPr lang="ru-RU" sz="2000" i="1" dirty="0" smtClean="0">
              <a:solidFill>
                <a:prstClr val="black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marL="0" lvl="0" indent="0" algn="just">
              <a:spcBef>
                <a:spcPct val="0"/>
              </a:spcBef>
              <a:buNone/>
            </a:pPr>
            <a:endParaRPr lang="ru-RU" sz="2000" i="1" dirty="0">
              <a:solidFill>
                <a:prstClr val="black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dirty="0"/>
              <a:t>Константинов Андрей Игоревич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AAE57F-7084-4BAE-B9BF-9C28B49B4554}" type="slidenum">
              <a:rPr lang="ru-RU" altLang="ru-RU" smtClean="0"/>
              <a:pPr>
                <a:defRPr/>
              </a:pPr>
              <a:t>12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50572500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/>
          <a:lstStyle/>
          <a:p>
            <a:pPr marL="0" lvl="0" indent="0" algn="just">
              <a:spcBef>
                <a:spcPct val="0"/>
              </a:spcBef>
              <a:buNone/>
            </a:pPr>
            <a:r>
              <a:rPr lang="ru-RU" sz="2000" dirty="0">
                <a:solidFill>
                  <a:prstClr val="black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1) уровень теоретических знаний норм и правил в области использования атомной энергии у кандидата</a:t>
            </a:r>
            <a:r>
              <a:rPr lang="ru-RU" sz="2000" dirty="0" smtClean="0">
                <a:solidFill>
                  <a:prstClr val="black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;</a:t>
            </a:r>
            <a:endParaRPr lang="ru-RU" sz="2000" dirty="0">
              <a:solidFill>
                <a:prstClr val="black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marL="0" lvl="0" indent="0" algn="just">
              <a:spcBef>
                <a:spcPct val="0"/>
              </a:spcBef>
              <a:buNone/>
            </a:pPr>
            <a:r>
              <a:rPr lang="ru-RU" sz="2000" dirty="0">
                <a:solidFill>
                  <a:prstClr val="black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2) приобретенные кандидатом практические навыки на разрешаемый вид деятельности</a:t>
            </a:r>
            <a:r>
              <a:rPr lang="ru-RU" sz="2000" dirty="0" smtClean="0">
                <a:solidFill>
                  <a:prstClr val="black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;</a:t>
            </a:r>
            <a:endParaRPr lang="ru-RU" sz="2000" dirty="0">
              <a:solidFill>
                <a:prstClr val="black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marL="0" lvl="0" indent="0" algn="just">
              <a:spcBef>
                <a:spcPct val="0"/>
              </a:spcBef>
              <a:buNone/>
            </a:pPr>
            <a:r>
              <a:rPr lang="ru-RU" sz="2000" dirty="0">
                <a:solidFill>
                  <a:prstClr val="black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3) состояние физического здоровья кандидата</a:t>
            </a:r>
            <a:r>
              <a:rPr lang="ru-RU" sz="2000" dirty="0" smtClean="0">
                <a:solidFill>
                  <a:prstClr val="black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;</a:t>
            </a:r>
            <a:endParaRPr lang="ru-RU" sz="2000" dirty="0">
              <a:solidFill>
                <a:prstClr val="black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marL="0" lvl="0" indent="0" algn="just">
              <a:spcBef>
                <a:spcPct val="0"/>
              </a:spcBef>
              <a:buNone/>
            </a:pPr>
            <a:r>
              <a:rPr lang="ru-RU" sz="2000" dirty="0">
                <a:solidFill>
                  <a:prstClr val="black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4) психофизическую пригодность кандидата осуществлять заявленную деятельность</a:t>
            </a:r>
            <a:r>
              <a:rPr lang="ru-RU" sz="2000" dirty="0" smtClean="0">
                <a:solidFill>
                  <a:prstClr val="black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;</a:t>
            </a:r>
            <a:endParaRPr lang="ru-RU" sz="2000" dirty="0">
              <a:solidFill>
                <a:prstClr val="black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marL="0" lvl="0" indent="0" algn="just">
              <a:spcBef>
                <a:spcPct val="0"/>
              </a:spcBef>
              <a:buNone/>
            </a:pPr>
            <a:r>
              <a:rPr lang="ru-RU" sz="2000" dirty="0">
                <a:solidFill>
                  <a:prstClr val="black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5) наличие и содержание должностных </a:t>
            </a:r>
            <a:r>
              <a:rPr lang="ru-RU" sz="2000" dirty="0" smtClean="0">
                <a:solidFill>
                  <a:prstClr val="black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инструкций</a:t>
            </a:r>
          </a:p>
          <a:p>
            <a:pPr marL="0" lvl="0" indent="0" algn="just">
              <a:spcBef>
                <a:spcPct val="0"/>
              </a:spcBef>
              <a:buNone/>
            </a:pPr>
            <a:r>
              <a:rPr lang="ru-RU" sz="2000" i="1" dirty="0">
                <a:solidFill>
                  <a:prstClr val="black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В </a:t>
            </a:r>
            <a:r>
              <a:rPr lang="ru-RU" sz="2000" i="1" dirty="0" smtClean="0">
                <a:solidFill>
                  <a:prstClr val="black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коллективах АЭС необходимо </a:t>
            </a:r>
            <a:r>
              <a:rPr lang="ru-RU" sz="2000" i="1" dirty="0">
                <a:solidFill>
                  <a:prstClr val="black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формировать атмосферу открытости. Таким образом достигается всеобщая психологическая настроенность на безопасность, которая предполагает самокритичность и самопроверку, исключает благодушие и предусматривает развитие чувства персональной ответственности и общего саморегулирования в вопросах безопасности</a:t>
            </a:r>
            <a:r>
              <a:rPr lang="ru-RU" sz="2000" i="1" dirty="0" smtClean="0">
                <a:solidFill>
                  <a:prstClr val="black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.</a:t>
            </a:r>
          </a:p>
          <a:p>
            <a:pPr marL="0" lvl="0" indent="0" algn="just">
              <a:spcBef>
                <a:spcPct val="0"/>
              </a:spcBef>
              <a:buNone/>
            </a:pPr>
            <a:r>
              <a:rPr lang="ru-RU" sz="2000" i="1" dirty="0">
                <a:solidFill>
                  <a:prstClr val="black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Таким образом достигается всеобщая психологическая настроенность на безопасность, которая предполагает самокритичность и самопроверку и предусматривает развитие чувства персональной ответственности и общего саморегулирования в вопросах безопасности.</a:t>
            </a:r>
          </a:p>
          <a:p>
            <a:pPr marL="0" lvl="0" indent="0" algn="just">
              <a:spcBef>
                <a:spcPct val="0"/>
              </a:spcBef>
              <a:buNone/>
            </a:pPr>
            <a:endParaRPr lang="ru-RU" sz="2000" i="1" dirty="0">
              <a:solidFill>
                <a:prstClr val="black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marL="0" lvl="0" indent="0" algn="just">
              <a:spcBef>
                <a:spcPct val="0"/>
              </a:spcBef>
              <a:buNone/>
            </a:pPr>
            <a:endParaRPr lang="ru-RU" sz="2000" i="1" dirty="0">
              <a:solidFill>
                <a:prstClr val="black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marL="0" lvl="0" indent="0" algn="just">
              <a:spcBef>
                <a:spcPct val="0"/>
              </a:spcBef>
              <a:buNone/>
            </a:pPr>
            <a:endParaRPr lang="ru-RU" sz="2000" i="1" dirty="0" smtClean="0">
              <a:solidFill>
                <a:prstClr val="black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marL="0" lvl="0" indent="0" algn="just">
              <a:spcBef>
                <a:spcPct val="0"/>
              </a:spcBef>
              <a:buNone/>
            </a:pPr>
            <a:endParaRPr lang="ru-RU" sz="2000" i="1" dirty="0">
              <a:solidFill>
                <a:prstClr val="black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dirty="0" smtClean="0"/>
              <a:t>Константинов Андрей Игоревич</a:t>
            </a:r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AAE57F-7084-4BAE-B9BF-9C28B49B4554}" type="slidenum">
              <a:rPr lang="ru-RU" altLang="ru-RU" smtClean="0"/>
              <a:pPr>
                <a:defRPr/>
              </a:pPr>
              <a:t>13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94141280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4624"/>
            <a:ext cx="8229600" cy="6081539"/>
          </a:xfrm>
        </p:spPr>
        <p:txBody>
          <a:bodyPr/>
          <a:lstStyle/>
          <a:p>
            <a:r>
              <a:rPr lang="ru-RU" sz="1800" dirty="0"/>
              <a:t>Согласно ч. 3 ст. 3.4 КоАП РФ в случаях, если назначение </a:t>
            </a:r>
            <a:r>
              <a:rPr lang="ru-RU" sz="1800" dirty="0" smtClean="0"/>
              <a:t>административного </a:t>
            </a:r>
            <a:r>
              <a:rPr lang="ru-RU" sz="1800" dirty="0"/>
              <a:t>наказания в виде предупреждения не предусмотрено </a:t>
            </a:r>
            <a:r>
              <a:rPr lang="ru-RU" sz="1800" dirty="0" smtClean="0"/>
              <a:t>соответствую-щей </a:t>
            </a:r>
            <a:r>
              <a:rPr lang="ru-RU" sz="1800" dirty="0"/>
              <a:t>статьей КоАП РФ, административное наказание в виде </a:t>
            </a:r>
            <a:r>
              <a:rPr lang="ru-RU" sz="1800" dirty="0" smtClean="0"/>
              <a:t>административного </a:t>
            </a:r>
            <a:r>
              <a:rPr lang="ru-RU" sz="1800" dirty="0"/>
              <a:t>штрафа подлежит замене на предупреждение в соответствии со статьей 4.1.1 КоАП РФ.</a:t>
            </a:r>
          </a:p>
          <a:p>
            <a:r>
              <a:rPr lang="ru-RU" sz="1800" dirty="0"/>
              <a:t>Согласно ч. 1 ст. 4.1.1 КоАП РФ за впервые совершенное </a:t>
            </a:r>
            <a:r>
              <a:rPr lang="ru-RU" sz="1800" dirty="0" smtClean="0"/>
              <a:t>административное </a:t>
            </a:r>
            <a:r>
              <a:rPr lang="ru-RU" sz="1800" dirty="0"/>
              <a:t>правонарушение, выявленное в ходе осуществления </a:t>
            </a:r>
            <a:r>
              <a:rPr lang="ru-RU" sz="1800" dirty="0" smtClean="0"/>
              <a:t>государственного </a:t>
            </a:r>
            <a:r>
              <a:rPr lang="ru-RU" sz="1800" dirty="0"/>
              <a:t>контроля(надзора), в случаях, если назначение административного наказания в виде предупреждения не предусмотрено соответствующей статьей КоАП РФ, административное наказание в виде административного штрафа подлежит замене на предупреждение при наличии обстоятельств, предусмотренных ч. 2 ст. 3.4 КоАП РФ.</a:t>
            </a:r>
          </a:p>
          <a:p>
            <a:r>
              <a:rPr lang="ru-RU" sz="1800" dirty="0"/>
              <a:t>В соответствии с ч. 2 ст. 3.4 КоАП РФ предупреждение устанавливается за впервые совершенные </a:t>
            </a:r>
            <a:r>
              <a:rPr lang="ru-RU" sz="1800" dirty="0" smtClean="0"/>
              <a:t>административные правонарушения </a:t>
            </a:r>
            <a:r>
              <a:rPr lang="ru-RU" sz="1800" dirty="0"/>
              <a:t>при отсутствии причинения вреда или возникновения угрозы причинения вреда жизни и здоровью людей, объектам животного и растительного мира, окружающей среде, объектам культурного наследия (памятникам истории и культуры) народов Российской Федерации, безопасности государства, угрозы чрезвычайных ситуаций природного и техногенного характера, а также при отсутствии имущественного ущерба.</a:t>
            </a:r>
          </a:p>
          <a:p>
            <a:endParaRPr lang="ru-RU" sz="1800" dirty="0"/>
          </a:p>
          <a:p>
            <a:endParaRPr lang="ru-RU" sz="1800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dirty="0" smtClean="0"/>
              <a:t>Константинов Андрей Игоревич</a:t>
            </a:r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AAE57F-7084-4BAE-B9BF-9C28B49B4554}" type="slidenum">
              <a:rPr lang="ru-RU" altLang="ru-RU" smtClean="0"/>
              <a:pPr>
                <a:defRPr/>
              </a:pPr>
              <a:t>14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69052289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При уплате штрафа не позднее 20 дней со дня вынесения постановления о наложении </a:t>
            </a:r>
            <a:r>
              <a:rPr lang="ru-RU" smtClean="0"/>
              <a:t>штрафа, административный </a:t>
            </a:r>
            <a:r>
              <a:rPr lang="ru-RU" dirty="0"/>
              <a:t>штраф может быть уплачен в размере половины суммы наложенного штрафа </a:t>
            </a:r>
            <a:r>
              <a:rPr lang="ru-RU" dirty="0" smtClean="0"/>
              <a:t>в </a:t>
            </a:r>
            <a:r>
              <a:rPr lang="ru-RU" dirty="0"/>
              <a:t>соответствии с ч. 1.3-3 ст. 32.2 КоАП РФ</a:t>
            </a:r>
          </a:p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dirty="0" smtClean="0"/>
              <a:t>Константинов Андрей Игоревич</a:t>
            </a:r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AAE57F-7084-4BAE-B9BF-9C28B49B4554}" type="slidenum">
              <a:rPr lang="ru-RU" altLang="ru-RU" smtClean="0"/>
              <a:pPr>
                <a:defRPr/>
              </a:pPr>
              <a:t>15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42261277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Box 3"/>
          <p:cNvSpPr txBox="1">
            <a:spLocks noChangeArrowheads="1"/>
          </p:cNvSpPr>
          <p:nvPr/>
        </p:nvSpPr>
        <p:spPr bwMode="auto">
          <a:xfrm>
            <a:off x="971550" y="549275"/>
            <a:ext cx="6831013" cy="206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>
                <a:solidFill>
                  <a:srgbClr val="C00000"/>
                </a:solidFill>
              </a:rPr>
              <a:t>СПАСИБО ЗА ВНИМАНИЕ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ru-RU" altLang="ru-RU">
              <a:solidFill>
                <a:srgbClr val="C00000"/>
              </a:solidFill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>
                <a:solidFill>
                  <a:srgbClr val="C00000"/>
                </a:solidFill>
              </a:rPr>
              <a:t>ВОПРОСЫ?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ru-RU" altLang="ru-RU">
              <a:solidFill>
                <a:srgbClr val="C00000"/>
              </a:solidFill>
            </a:endParaRPr>
          </a:p>
        </p:txBody>
      </p:sp>
      <p:pic>
        <p:nvPicPr>
          <p:cNvPr id="20483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4138" y="1989138"/>
            <a:ext cx="3895725" cy="4297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4" name="Номер слайда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D30E2FF-E8EC-4690-95D7-9BED94009392}" type="slidenum">
              <a:rPr lang="ru-RU" altLang="ru-RU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16</a:t>
            </a:fld>
            <a:endParaRPr lang="ru-RU" altLang="ru-RU" sz="1200" smtClean="0">
              <a:solidFill>
                <a:srgbClr val="89898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>
          <a:xfrm>
            <a:off x="3347864" y="6381750"/>
            <a:ext cx="3205335" cy="365125"/>
          </a:xfrm>
        </p:spPr>
        <p:txBody>
          <a:bodyPr/>
          <a:lstStyle/>
          <a:p>
            <a:pPr algn="l">
              <a:defRPr/>
            </a:pPr>
            <a:r>
              <a:rPr lang="ru-RU" sz="1100" i="1" dirty="0"/>
              <a:t>Константинов Андрей Игоревич</a:t>
            </a:r>
          </a:p>
          <a:p>
            <a:pPr algn="l">
              <a:defRPr/>
            </a:pPr>
            <a:endParaRPr lang="ru-RU" sz="1100" i="1" dirty="0"/>
          </a:p>
        </p:txBody>
      </p:sp>
      <p:sp>
        <p:nvSpPr>
          <p:cNvPr id="5123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sz="2800" smtClean="0">
                <a:solidFill>
                  <a:srgbClr val="C00000"/>
                </a:solidFill>
              </a:rPr>
              <a:t>Содержание</a:t>
            </a:r>
          </a:p>
        </p:txBody>
      </p:sp>
      <p:pic>
        <p:nvPicPr>
          <p:cNvPr id="5124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1013" y="25400"/>
            <a:ext cx="914400" cy="140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5" name="Объект 2"/>
          <p:cNvSpPr>
            <a:spLocks noGrp="1"/>
          </p:cNvSpPr>
          <p:nvPr>
            <p:ph idx="1"/>
          </p:nvPr>
        </p:nvSpPr>
        <p:spPr>
          <a:xfrm>
            <a:off x="539750" y="1125538"/>
            <a:ext cx="8229600" cy="4967287"/>
          </a:xfrm>
        </p:spPr>
        <p:txBody>
          <a:bodyPr/>
          <a:lstStyle/>
          <a:p>
            <a:pPr algn="just">
              <a:spcBef>
                <a:spcPts val="600"/>
              </a:spcBef>
              <a:spcAft>
                <a:spcPts val="600"/>
              </a:spcAft>
              <a:buFont typeface="Calibri" panose="020F0502020204030204" pitchFamily="34" charset="0"/>
              <a:buAutoNum type="arabicPeriod"/>
              <a:tabLst>
                <a:tab pos="571500" algn="l"/>
              </a:tabLst>
            </a:pPr>
            <a:r>
              <a:rPr lang="ru-RU" altLang="ru-RU" sz="2000" dirty="0" smtClean="0">
                <a:solidFill>
                  <a:srgbClr val="1C441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Цели и задачи отдела инспекций в области надзора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Font typeface="Calibri" panose="020F0502020204030204" pitchFamily="34" charset="0"/>
              <a:buAutoNum type="arabicPeriod"/>
              <a:tabLst>
                <a:tab pos="571500" algn="l"/>
              </a:tabLst>
            </a:pPr>
            <a:r>
              <a:rPr lang="ru-RU" altLang="ru-RU" sz="2000" dirty="0" smtClean="0">
                <a:solidFill>
                  <a:srgbClr val="1C441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результаты надзора отдела инспекций на ЛАЭС за отчетный период (сентябрь 2023 –сентябрь 2024). Применённые санкции (предостережения, предписания, административные наказания).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Font typeface="Calibri" panose="020F0502020204030204" pitchFamily="34" charset="0"/>
              <a:buAutoNum type="arabicPeriod"/>
              <a:tabLst>
                <a:tab pos="571500" algn="l"/>
              </a:tabLst>
            </a:pPr>
            <a:r>
              <a:rPr lang="ru-RU" altLang="ru-RU" sz="2000" dirty="0" smtClean="0">
                <a:solidFill>
                  <a:srgbClr val="1C441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Типовые нарушения, выявляемые в ходе проверок в рамках постоянного государственного надзора. </a:t>
            </a:r>
            <a:endParaRPr lang="ru-RU" altLang="ru-RU" sz="1800" dirty="0" smtClean="0">
              <a:solidFill>
                <a:srgbClr val="0070C0"/>
              </a:solidFill>
            </a:endParaRPr>
          </a:p>
          <a:p>
            <a:pPr>
              <a:buFont typeface="Arial" panose="020B0604020202020204" pitchFamily="34" charset="0"/>
              <a:buNone/>
              <a:tabLst>
                <a:tab pos="571500" algn="l"/>
              </a:tabLst>
            </a:pPr>
            <a:endParaRPr lang="ru-RU" altLang="ru-RU" sz="1800" dirty="0" smtClean="0">
              <a:solidFill>
                <a:srgbClr val="0070C0"/>
              </a:solidFill>
            </a:endParaRPr>
          </a:p>
        </p:txBody>
      </p:sp>
      <p:sp>
        <p:nvSpPr>
          <p:cNvPr id="5126" name="Номер слайда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AE86341-C27B-4DAC-8B0C-DCD7DB73A3ED}" type="slidenum">
              <a:rPr lang="ru-RU" altLang="ru-RU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2</a:t>
            </a:fld>
            <a:endParaRPr lang="ru-RU" altLang="ru-RU" sz="1200" smtClean="0">
              <a:solidFill>
                <a:srgbClr val="89898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Заголовок 1"/>
          <p:cNvSpPr>
            <a:spLocks noGrp="1"/>
          </p:cNvSpPr>
          <p:nvPr>
            <p:ph type="title"/>
          </p:nvPr>
        </p:nvSpPr>
        <p:spPr>
          <a:xfrm>
            <a:off x="539750" y="115888"/>
            <a:ext cx="8229600" cy="581025"/>
          </a:xfrm>
        </p:spPr>
        <p:txBody>
          <a:bodyPr/>
          <a:lstStyle/>
          <a:p>
            <a:r>
              <a:rPr lang="ru-RU" altLang="ru-RU" sz="2400" smtClean="0"/>
              <a:t>Цели и Задачи отдела инспекций в области надзора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620713"/>
            <a:ext cx="8229600" cy="5688012"/>
          </a:xfrm>
        </p:spPr>
        <p:txBody>
          <a:bodyPr/>
          <a:lstStyle/>
          <a:p>
            <a:pPr algn="just">
              <a:buFont typeface="Arial" charset="0"/>
              <a:buChar char="•"/>
              <a:defRPr/>
            </a:pPr>
            <a:r>
              <a:rPr lang="ru-RU" sz="1550" dirty="0" smtClean="0"/>
              <a:t>Основной целью проверок (надзора), проводимых в рамках осуществления постоянного государственного надзора в области использования атомной энергии является </a:t>
            </a:r>
            <a:r>
              <a:rPr lang="ru-RU" sz="1550" b="1" dirty="0" smtClean="0">
                <a:solidFill>
                  <a:srgbClr val="FF0000"/>
                </a:solidFill>
              </a:rPr>
              <a:t>предупреждение, выявление и пресечение нарушений обязательных требований в области использования атомной энергии </a:t>
            </a:r>
            <a:r>
              <a:rPr lang="ru-RU" sz="1550" dirty="0" smtClean="0"/>
              <a:t>на поднадзорных атомных станциях и в организациях (на предприятиях) выполняющих работы и предоставляющих услуги атомным станциям.</a:t>
            </a:r>
          </a:p>
          <a:p>
            <a:pPr algn="just">
              <a:buFont typeface="Arial" charset="0"/>
              <a:buChar char="•"/>
              <a:defRPr/>
            </a:pPr>
            <a:r>
              <a:rPr lang="ru-RU" sz="1550" b="1" dirty="0" smtClean="0">
                <a:solidFill>
                  <a:srgbClr val="FF0000"/>
                </a:solidFill>
              </a:rPr>
              <a:t>Организует и проводит проверки </a:t>
            </a:r>
            <a:r>
              <a:rPr lang="ru-RU" sz="1550" dirty="0" smtClean="0"/>
              <a:t>(инспекции) соблюдения юридическими лицами, их руководителями и иными должностными лицами </a:t>
            </a:r>
            <a:r>
              <a:rPr lang="ru-RU" sz="1550" b="1" dirty="0" smtClean="0">
                <a:solidFill>
                  <a:srgbClr val="FF0000"/>
                </a:solidFill>
              </a:rPr>
              <a:t>требований законодательства </a:t>
            </a:r>
            <a:r>
              <a:rPr lang="ru-RU" sz="1550" dirty="0" smtClean="0"/>
              <a:t>Российской Федерации, нормативных правовых актов Российской Федерации, </a:t>
            </a:r>
            <a:r>
              <a:rPr lang="ru-RU" sz="1550" b="1" dirty="0" smtClean="0">
                <a:solidFill>
                  <a:srgbClr val="FF0000"/>
                </a:solidFill>
              </a:rPr>
              <a:t>норм и правил в области использования атомной энергии</a:t>
            </a:r>
            <a:r>
              <a:rPr lang="ru-RU" sz="1550" dirty="0" smtClean="0"/>
              <a:t>.</a:t>
            </a:r>
          </a:p>
          <a:p>
            <a:pPr algn="just">
              <a:buFont typeface="Arial" charset="0"/>
              <a:buChar char="•"/>
              <a:defRPr/>
            </a:pPr>
            <a:r>
              <a:rPr lang="ru-RU" sz="1550" dirty="0" smtClean="0"/>
              <a:t>Контрольно-надзорная деятельность отдела инспекций в области использования атомной энергии (в части надзора за ядерной и радиационной безопасностью атомных станций) осуществляется в соответствии с:</a:t>
            </a:r>
          </a:p>
          <a:p>
            <a:pPr algn="just">
              <a:buFont typeface="Arial" charset="0"/>
              <a:buChar char="•"/>
              <a:defRPr/>
            </a:pPr>
            <a:r>
              <a:rPr lang="ru-RU" sz="1550" dirty="0" smtClean="0"/>
              <a:t> </a:t>
            </a: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dirty="0"/>
              <a:t>Константинов Андрей Игоревич</a:t>
            </a:r>
            <a:endParaRPr lang="ru-RU" dirty="0" smtClean="0"/>
          </a:p>
        </p:txBody>
      </p:sp>
      <p:sp>
        <p:nvSpPr>
          <p:cNvPr id="6149" name="Номер слайда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990BE85-43D5-46FB-A6F3-2C56B4B1A05F}" type="slidenum">
              <a:rPr lang="ru-RU" altLang="ru-RU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3</a:t>
            </a:fld>
            <a:endParaRPr lang="ru-RU" altLang="ru-RU" sz="1200" smtClean="0">
              <a:solidFill>
                <a:srgbClr val="898989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Заголовок 1"/>
          <p:cNvSpPr>
            <a:spLocks noGrp="1"/>
          </p:cNvSpPr>
          <p:nvPr>
            <p:ph type="title"/>
          </p:nvPr>
        </p:nvSpPr>
        <p:spPr>
          <a:xfrm>
            <a:off x="468313" y="188913"/>
            <a:ext cx="8229600" cy="495300"/>
          </a:xfrm>
        </p:spPr>
        <p:txBody>
          <a:bodyPr/>
          <a:lstStyle/>
          <a:p>
            <a:r>
              <a:rPr lang="ru-RU" altLang="ru-RU" sz="2000" smtClean="0"/>
              <a:t>Документы, регламентирующие деятельность отдела:</a:t>
            </a:r>
          </a:p>
        </p:txBody>
      </p:sp>
      <p:sp>
        <p:nvSpPr>
          <p:cNvPr id="7171" name="Объект 2"/>
          <p:cNvSpPr>
            <a:spLocks noGrp="1"/>
          </p:cNvSpPr>
          <p:nvPr>
            <p:ph idx="1"/>
          </p:nvPr>
        </p:nvSpPr>
        <p:spPr>
          <a:xfrm>
            <a:off x="457200" y="620713"/>
            <a:ext cx="8229600" cy="5761037"/>
          </a:xfrm>
        </p:spPr>
        <p:txBody>
          <a:bodyPr/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ru-RU" altLang="ru-RU" sz="1400" dirty="0" smtClean="0"/>
              <a:t> Федеральным законом от 26   декабря 2008 г. № 294-ФЗ    «О защите прав юридических лиц и индивидуальных предпринимателей при осуществлении государственного контроля   (надзора)   и   муниципального   контроля».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altLang="ru-RU" sz="1400" dirty="0" smtClean="0"/>
              <a:t>Федеральным   законом от 21 ноября 1995 г. № 170-ФЗ «Об использовании атомной энергии».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altLang="ru-RU" sz="1400" dirty="0" smtClean="0"/>
              <a:t>Постановлением Правительства Российской Федерации от 26 декабря 2018 г. № 1680 «Об утверждении общих требований к организации и осуществлению органами государственного контроля (надзора), органами муниципального контроля мероприятий по профилактике нарушений обязательных требований, требований, установленных муниципальными правовыми актами».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altLang="ru-RU" sz="1400" dirty="0" smtClean="0"/>
              <a:t>Положением о Северо-Европейском межрегиональном территориальном управлении по надзору за ядерной и радиационной безопасностью Федеральной службы по экологическому технологическому и атомному надзору </a:t>
            </a:r>
            <a:endParaRPr lang="ru-RU" altLang="ru-RU" sz="1400" dirty="0" smtClean="0"/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altLang="ru-RU" sz="1400" dirty="0" smtClean="0"/>
              <a:t>Положением </a:t>
            </a:r>
            <a:r>
              <a:rPr lang="ru-RU" altLang="ru-RU" sz="1400" dirty="0" smtClean="0"/>
              <a:t>о режиме постоянного государственного надзора на объектах использования атомной энергии – утверждено постановлением Правительства Российской  Федерации от 23 апреля 2012 г. № 373 «Об утверждении Положения о режиме постоянного государственного надзора на объектах использования атомной  энергии»  (Собрание  законодательства  Российской Федерации,  2012, № 18, ст. 2233);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altLang="ru-RU" sz="1400" dirty="0" smtClean="0"/>
              <a:t>Административным  регламентом  по исполнению Федеральной    службой по экологическому, технологическому и атомному надзору государственной функции по федеральному государственному надзору в области использования атомной энергии, утверждённым приказом </a:t>
            </a:r>
            <a:r>
              <a:rPr lang="ru-RU" altLang="ru-RU" sz="1400" dirty="0" err="1" smtClean="0"/>
              <a:t>Ростехнадзора</a:t>
            </a:r>
            <a:r>
              <a:rPr lang="ru-RU" altLang="ru-RU" sz="1400" dirty="0" smtClean="0"/>
              <a:t> от 7 июня 2013 г. № 248 (зарегистрирован в Минюсте России, рег. № 29174 от 25 июля 2013 г.).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altLang="ru-RU" sz="1400" dirty="0" smtClean="0"/>
              <a:t>Перечнем нормативных правовых актов, устанавливающих обязательные требования, приведенным в приложении к приказу </a:t>
            </a:r>
            <a:r>
              <a:rPr lang="ru-RU" altLang="ru-RU" sz="1400" dirty="0" err="1" smtClean="0"/>
              <a:t>Ростехнадзора</a:t>
            </a:r>
            <a:r>
              <a:rPr lang="ru-RU" altLang="ru-RU" sz="1400" dirty="0" smtClean="0"/>
              <a:t> от 04 февраля 2022 года № 33 Раздел II Государственное регулирование безопасности при использовании атомной энергии (Перечень П-01-01-2021). </a:t>
            </a:r>
          </a:p>
          <a:p>
            <a:endParaRPr lang="ru-RU" altLang="ru-RU" dirty="0" smtClean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dirty="0" smtClean="0"/>
              <a:t>Константинов Андрей Игоревич</a:t>
            </a:r>
            <a:endParaRPr lang="ru-RU" dirty="0"/>
          </a:p>
        </p:txBody>
      </p:sp>
      <p:sp>
        <p:nvSpPr>
          <p:cNvPr id="7173" name="Номер слайда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198DCC7-226B-4463-BDF7-03BABCA7D41C}" type="slidenum">
              <a:rPr lang="ru-RU" altLang="ru-RU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4</a:t>
            </a:fld>
            <a:endParaRPr lang="ru-RU" altLang="ru-RU" sz="1200" smtClean="0">
              <a:solidFill>
                <a:srgbClr val="898989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Объект 2"/>
          <p:cNvSpPr>
            <a:spLocks noGrp="1"/>
          </p:cNvSpPr>
          <p:nvPr>
            <p:ph idx="1"/>
          </p:nvPr>
        </p:nvSpPr>
        <p:spPr>
          <a:xfrm>
            <a:off x="457200" y="620713"/>
            <a:ext cx="8229600" cy="5761037"/>
          </a:xfrm>
        </p:spPr>
        <p:txBody>
          <a:bodyPr/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ru-RU" altLang="ru-RU" sz="1400" dirty="0"/>
              <a:t>Режим надзора предусматривает постоянное пребывание на объектах повышенной опасности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altLang="ru-RU" sz="1400" dirty="0"/>
              <a:t>При осуществлении надзора проводится мониторинг соблюдения (выполнения):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altLang="ru-RU" sz="1400" dirty="0"/>
              <a:t>а) требований федеральных норм и правил в области использования атомной энергии, регламентов и инструкций по эксплуатации объектов повышенной опасности;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altLang="ru-RU" sz="1400" dirty="0"/>
              <a:t>б) требований к обеспечению физической защиты, учета и контроля ядерных материалов;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altLang="ru-RU" sz="1400" dirty="0"/>
              <a:t>в) порядка расследования причин нарушений в работе объектов повышенной опасности, включая реализацию в полном объеме мероприятий по устранению причин таких нарушений;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altLang="ru-RU" sz="1400" dirty="0"/>
              <a:t>г) порядка регистрации (учета) элементов и систем, важных для безопасности, учета ресурса указанных элементов и систем, их своевременной замены или продления срока их эксплуатации при наличии соответствующего обоснования;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altLang="ru-RU" sz="1400" dirty="0"/>
              <a:t>д) порядка подготовки и проведения </a:t>
            </a:r>
            <a:r>
              <a:rPr lang="ru-RU" altLang="ru-RU" sz="1400" dirty="0" err="1"/>
              <a:t>ядерно</a:t>
            </a:r>
            <a:r>
              <a:rPr lang="ru-RU" altLang="ru-RU" sz="1400" dirty="0"/>
              <a:t> опасных и (или) </a:t>
            </a:r>
            <a:r>
              <a:rPr lang="ru-RU" altLang="ru-RU" sz="1400" dirty="0" err="1"/>
              <a:t>радиационно</a:t>
            </a:r>
            <a:r>
              <a:rPr lang="ru-RU" altLang="ru-RU" sz="1400" dirty="0"/>
              <a:t> опасных работ на объектах повышенной опасности;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altLang="ru-RU" sz="1400" dirty="0"/>
              <a:t>е) предписаний, выданных по результатам проведения проверок и отдельных мероприятий по контролю при осуществлении надзора;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altLang="ru-RU" sz="1400" dirty="0"/>
              <a:t>ж) процедур подготовки работников объектов повышенной опасности для получения разрешений на право ведения работ в области использования атомной энергии;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altLang="ru-RU" sz="1400" dirty="0"/>
              <a:t>з) условий действия выданных работникам объектов повышенной опасности разрешений на право ведения работ в области использования атомной энергии, а также выданных организациям разрешений (лицензий) на осуществление видов деятельности в области использования атомной энергии;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altLang="ru-RU" sz="1400" dirty="0"/>
              <a:t>и) процедур обеспечения готовности работников объектов повышенной опасности к действиям при авариях и ликвидации последствий аварий.</a:t>
            </a:r>
          </a:p>
          <a:p>
            <a:endParaRPr lang="ru-RU" altLang="ru-RU" dirty="0" smtClean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dirty="0" smtClean="0"/>
              <a:t>Константинов Андрей Игоревич</a:t>
            </a:r>
            <a:endParaRPr lang="ru-RU" dirty="0"/>
          </a:p>
        </p:txBody>
      </p:sp>
      <p:sp>
        <p:nvSpPr>
          <p:cNvPr id="7173" name="Номер слайда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198DCC7-226B-4463-BDF7-03BABCA7D41C}" type="slidenum">
              <a:rPr lang="ru-RU" altLang="ru-RU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5</a:t>
            </a:fld>
            <a:endParaRPr lang="ru-RU" altLang="ru-RU" sz="1200" smtClean="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08574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Объект 2"/>
          <p:cNvSpPr>
            <a:spLocks noGrp="1"/>
          </p:cNvSpPr>
          <p:nvPr>
            <p:ph idx="1"/>
          </p:nvPr>
        </p:nvSpPr>
        <p:spPr>
          <a:xfrm>
            <a:off x="457200" y="620713"/>
            <a:ext cx="8229600" cy="5761037"/>
          </a:xfrm>
        </p:spPr>
        <p:txBody>
          <a:bodyPr/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ru-RU" altLang="ru-RU" sz="1400" dirty="0" smtClean="0"/>
              <a:t>При </a:t>
            </a:r>
            <a:r>
              <a:rPr lang="ru-RU" altLang="ru-RU" sz="1400" dirty="0"/>
              <a:t>осуществлении надзора уполномоченные лица вправе проводить мероприятия по контролю (обследования зданий, помещений, сооружений, технических средств, оборудования, материалов, а также исследования, испытания, экспертизы, расследования и другие мероприятия), в том числе: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altLang="ru-RU" sz="1400" dirty="0"/>
              <a:t>а) осмотры важных для безопасности элементов и систем объектов повышенной опасности, ознакомление с журналами и актами проведения работ на этих элементах и системах;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altLang="ru-RU" sz="1400" dirty="0"/>
              <a:t>б) проверки проектно-конструкторской, технологической, эксплуатационной, ремонтной документации, а также ознакомление с приказами, распоряжениями, указаниями в целях проведения анализа осуществления эксплуатации и содержания оборудования объектов повышенной опасности для обеспечения их безопасности;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altLang="ru-RU" sz="1400" dirty="0"/>
              <a:t>в) наблюдение за работой (участие в работе) комиссий по расследованию нарушений в работе объектов повышенной опасности;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altLang="ru-RU" sz="1400" dirty="0"/>
              <a:t>г) проверку соблюдения требований нормативно-технической и распорядительной документации при проведении </a:t>
            </a:r>
            <a:r>
              <a:rPr lang="ru-RU" altLang="ru-RU" sz="1400" dirty="0" err="1"/>
              <a:t>ядерно</a:t>
            </a:r>
            <a:r>
              <a:rPr lang="ru-RU" altLang="ru-RU" sz="1400" dirty="0"/>
              <a:t> опасных и (или) </a:t>
            </a:r>
            <a:r>
              <a:rPr lang="ru-RU" altLang="ru-RU" sz="1400" dirty="0" err="1"/>
              <a:t>радиационно</a:t>
            </a:r>
            <a:r>
              <a:rPr lang="ru-RU" altLang="ru-RU" sz="1400" dirty="0"/>
              <a:t> опасных работ, работ на важных для безопасности элементах и системах объектов повышенной опасности, ознакомление с актами, протоколами, заключениями и другими документами, содержащими информацию о результатах таких работ;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altLang="ru-RU" sz="1400" dirty="0"/>
              <a:t>д) наблюдение за проведением учений на объектах повышенной опасности (в том числе с участием сил охраны);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altLang="ru-RU" sz="1400" dirty="0"/>
              <a:t>е) проверку выполнения выданных Федеральной службой по экологическому, технологическому и атомному надзору предписаний;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altLang="ru-RU" sz="1400" dirty="0"/>
              <a:t>ж) проверку достоверности учета и безопасности при проведении физической инвентаризации ядерных материалов, инвентаризации радиоактивных веществ и радиоактивных отходов, включая их отправку и получение;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altLang="ru-RU" sz="1400" dirty="0"/>
              <a:t>з) участие в совещаниях по вопросам обеспечения безопасности объектов повышенной опасности.</a:t>
            </a:r>
          </a:p>
          <a:p>
            <a:endParaRPr lang="ru-RU" altLang="ru-RU" dirty="0" smtClean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dirty="0" smtClean="0"/>
              <a:t>Константинов Андрей Игоревич</a:t>
            </a:r>
            <a:endParaRPr lang="ru-RU" dirty="0"/>
          </a:p>
        </p:txBody>
      </p:sp>
      <p:sp>
        <p:nvSpPr>
          <p:cNvPr id="7173" name="Номер слайда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198DCC7-226B-4463-BDF7-03BABCA7D41C}" type="slidenum">
              <a:rPr lang="ru-RU" altLang="ru-RU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6</a:t>
            </a:fld>
            <a:endParaRPr lang="ru-RU" altLang="ru-RU" sz="1200" smtClean="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28729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Объект 2"/>
          <p:cNvSpPr>
            <a:spLocks noGrp="1"/>
          </p:cNvSpPr>
          <p:nvPr>
            <p:ph idx="1"/>
          </p:nvPr>
        </p:nvSpPr>
        <p:spPr>
          <a:xfrm>
            <a:off x="457200" y="620713"/>
            <a:ext cx="8229600" cy="5761037"/>
          </a:xfrm>
        </p:spPr>
        <p:txBody>
          <a:bodyPr/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ru-RU" altLang="ru-RU" sz="1400" dirty="0"/>
              <a:t>В случае выявления в ходе проведения проверок и отдельных мероприятий по контролю нарушений организацией (филиалом) и (или) ее должностными лицами требований законодательства Российской Федерации в области использования атомной энергии, направленных на обеспечение безопасности, уполномоченные лица принимают меры по пресечению таких нарушений в соответствии с законодательством Российской Федерации.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altLang="ru-RU" sz="1400" dirty="0"/>
              <a:t>При этом в журнале постоянного государственного надзора делается соответствующая запись, а выписка из указанного журнала направляется уполномоченными лицами руководителю организации (филиала), эксплуатирующей объекты повышенной опасности, для ознакомления.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altLang="ru-RU" sz="1400" dirty="0"/>
              <a:t>В соответствии с </a:t>
            </a:r>
            <a:r>
              <a:rPr lang="ru-RU" altLang="ru-RU" sz="1400" dirty="0" smtClean="0"/>
              <a:t>УДЛ отдельные </a:t>
            </a:r>
            <a:r>
              <a:rPr lang="ru-RU" altLang="ru-RU" sz="1400" dirty="0"/>
              <a:t>мероприятия по контролю  в рамках режима постоянного государственного надзора перед: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altLang="ru-RU" sz="1400" dirty="0"/>
              <a:t>Монтажом строительных конструкций зданий и сооружений 2 и 3 класса безопасности по НП-001-15.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altLang="ru-RU" sz="1400" dirty="0"/>
              <a:t>Монтажом технологического оборудования 1, 2 и 3 класса безопасности по НП-001-15.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altLang="ru-RU" sz="1400" dirty="0"/>
              <a:t>Монтажом и наладка систем, важных для безопасности.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altLang="ru-RU" sz="1400" dirty="0"/>
              <a:t>Монтажом и наладкой систем безопасности.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altLang="ru-RU" sz="1400" dirty="0"/>
              <a:t>Индивидуальное функциональное опробование систем безопасности и систем, важных для безопасности.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altLang="ru-RU" sz="1400" dirty="0"/>
              <a:t>Комплексное опробование систем безопасности и систем, важных для безопасности.</a:t>
            </a:r>
          </a:p>
          <a:p>
            <a:endParaRPr lang="ru-RU" altLang="ru-RU" dirty="0" smtClean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dirty="0" smtClean="0"/>
              <a:t>Константинов Андрей Игоревич</a:t>
            </a:r>
            <a:endParaRPr lang="ru-RU" dirty="0"/>
          </a:p>
        </p:txBody>
      </p:sp>
      <p:sp>
        <p:nvSpPr>
          <p:cNvPr id="7173" name="Номер слайда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198DCC7-226B-4463-BDF7-03BABCA7D41C}" type="slidenum">
              <a:rPr lang="ru-RU" altLang="ru-RU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7</a:t>
            </a:fld>
            <a:endParaRPr lang="ru-RU" altLang="ru-RU" sz="1200" smtClean="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37101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3412"/>
          </a:xfrm>
        </p:spPr>
        <p:txBody>
          <a:bodyPr/>
          <a:lstStyle/>
          <a:p>
            <a:r>
              <a:rPr lang="ru-RU" altLang="ru-RU" sz="2000" b="1" smtClean="0">
                <a:solidFill>
                  <a:srgbClr val="1C441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Объекты надзорной деятельности отдела инспекций на ЛАЭС</a:t>
            </a:r>
          </a:p>
        </p:txBody>
      </p:sp>
      <p:sp>
        <p:nvSpPr>
          <p:cNvPr id="8195" name="Объект 2"/>
          <p:cNvSpPr>
            <a:spLocks noGrp="1"/>
          </p:cNvSpPr>
          <p:nvPr>
            <p:ph idx="1"/>
          </p:nvPr>
        </p:nvSpPr>
        <p:spPr>
          <a:xfrm>
            <a:off x="312738" y="4818063"/>
            <a:ext cx="8240712" cy="1635125"/>
          </a:xfrm>
        </p:spPr>
        <p:txBody>
          <a:bodyPr/>
          <a:lstStyle/>
          <a:p>
            <a:pPr algn="just"/>
            <a:r>
              <a:rPr lang="ru-RU" altLang="ru-RU" sz="2000" b="1" dirty="0" smtClean="0">
                <a:solidFill>
                  <a:srgbClr val="1C441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отделе инспекций сооружения, эксплуатации и вывода из эксплуатации Ленинградской АЭС (Отдел) под надзором находится 4 действующих блока атомных станций, 2 блока атомных станций находящихся в стадии подготовки к выводу из эксплуатации и 2 сооружаемых блока.</a:t>
            </a: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2195513" y="6524625"/>
            <a:ext cx="2895600" cy="241300"/>
          </a:xfrm>
        </p:spPr>
        <p:txBody>
          <a:bodyPr/>
          <a:lstStyle/>
          <a:p>
            <a:pPr>
              <a:defRPr/>
            </a:pPr>
            <a:r>
              <a:rPr lang="ru-RU" dirty="0" smtClean="0"/>
              <a:t>Константинов Андрей Игоревич</a:t>
            </a:r>
            <a:endParaRPr lang="ru-RU" dirty="0"/>
          </a:p>
        </p:txBody>
      </p:sp>
      <p:sp>
        <p:nvSpPr>
          <p:cNvPr id="8197" name="Номер слайда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91083CE-6301-47F2-AB17-45C4507D0B9A}" type="slidenum">
              <a:rPr lang="ru-RU" altLang="ru-RU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8</a:t>
            </a:fld>
            <a:endParaRPr lang="ru-RU" altLang="ru-RU" sz="1200" dirty="0" smtClean="0">
              <a:solidFill>
                <a:srgbClr val="898989"/>
              </a:solidFill>
            </a:endParaRPr>
          </a:p>
        </p:txBody>
      </p:sp>
      <p:graphicFrame>
        <p:nvGraphicFramePr>
          <p:cNvPr id="2" name="Диаграмма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08870064"/>
              </p:ext>
            </p:extLst>
          </p:nvPr>
        </p:nvGraphicFramePr>
        <p:xfrm>
          <a:off x="374650" y="908050"/>
          <a:ext cx="8250238" cy="39100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900"/>
          </a:xfrm>
        </p:spPr>
        <p:txBody>
          <a:bodyPr/>
          <a:lstStyle/>
          <a:p>
            <a:r>
              <a:rPr lang="ru-RU" altLang="ru-RU" sz="1800" b="1" smtClean="0">
                <a:solidFill>
                  <a:srgbClr val="1C441E"/>
                </a:solidFill>
              </a:rPr>
              <a:t>Основные результаты надзорной деятельности отдела по надзору за ЯРБ АЭС и отделов инспекций на АЭС за рассматриваемый период (9 месяцев 2023) и предыдущий период (9 месяцев 2024)</a:t>
            </a:r>
          </a:p>
        </p:txBody>
      </p:sp>
      <p:graphicFrame>
        <p:nvGraphicFramePr>
          <p:cNvPr id="2" name="Объект 5"/>
          <p:cNvGraphicFramePr>
            <a:graphicFrameLocks noGrp="1"/>
          </p:cNvGraphicFramePr>
          <p:nvPr>
            <p:ph idx="1"/>
          </p:nvPr>
        </p:nvGraphicFramePr>
        <p:xfrm>
          <a:off x="468313" y="1268413"/>
          <a:ext cx="8229600" cy="50736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203575" y="6381750"/>
            <a:ext cx="2233613" cy="365125"/>
          </a:xfrm>
        </p:spPr>
        <p:txBody>
          <a:bodyPr/>
          <a:lstStyle/>
          <a:p>
            <a:pPr>
              <a:defRPr/>
            </a:pPr>
            <a:r>
              <a:rPr lang="ru-RU" sz="1100" i="1" dirty="0" smtClean="0"/>
              <a:t>Константинов Андрей Игоревич</a:t>
            </a:r>
            <a:endParaRPr lang="ru-RU" sz="1100" i="1" dirty="0"/>
          </a:p>
        </p:txBody>
      </p:sp>
      <p:sp>
        <p:nvSpPr>
          <p:cNvPr id="9221" name="Номер слайда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50E52E7-7166-4867-B10E-27E6BFAB5241}" type="slidenum">
              <a:rPr lang="ru-RU" altLang="ru-RU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9</a:t>
            </a:fld>
            <a:endParaRPr lang="ru-RU" altLang="ru-RU" sz="1200" smtClean="0">
              <a:solidFill>
                <a:srgbClr val="89898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3450</TotalTime>
  <Words>1783</Words>
  <Application>Microsoft Office PowerPoint</Application>
  <PresentationFormat>Экран (4:3)</PresentationFormat>
  <Paragraphs>114</Paragraphs>
  <Slides>16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1" baseType="lpstr">
      <vt:lpstr>Arial</vt:lpstr>
      <vt:lpstr>Calibri</vt:lpstr>
      <vt:lpstr>Times New Roman</vt:lpstr>
      <vt:lpstr>Wingdings</vt:lpstr>
      <vt:lpstr>Тема Office</vt:lpstr>
      <vt:lpstr>   </vt:lpstr>
      <vt:lpstr>Содержание</vt:lpstr>
      <vt:lpstr>Цели и Задачи отдела инспекций в области надзора</vt:lpstr>
      <vt:lpstr>Документы, регламентирующие деятельность отдела:</vt:lpstr>
      <vt:lpstr>Презентация PowerPoint</vt:lpstr>
      <vt:lpstr>Презентация PowerPoint</vt:lpstr>
      <vt:lpstr>Презентация PowerPoint</vt:lpstr>
      <vt:lpstr>Объекты надзорной деятельности отдела инспекций на ЛАЭС</vt:lpstr>
      <vt:lpstr>Основные результаты надзорной деятельности отдела по надзору за ЯРБ АЭС и отделов инспекций на АЭС за рассматриваемый период (9 месяцев 2023) и предыдущий период (9 месяцев 2024)</vt:lpstr>
      <vt:lpstr>  Выявленные нарушения, санкции и предостережения по результаты надзорной деятельности отдела по инспекций на ЛАЭС за предыдущий период (2023) и рассматриваемый период (9 месяцев 2024) </vt:lpstr>
      <vt:lpstr>Типовые нарушения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Надзорная практика</dc:title>
  <dc:creator>Alekseeva</dc:creator>
  <cp:lastModifiedBy>Константинов Андрей Игоревич</cp:lastModifiedBy>
  <cp:revision>258</cp:revision>
  <dcterms:created xsi:type="dcterms:W3CDTF">2018-09-25T06:49:42Z</dcterms:created>
  <dcterms:modified xsi:type="dcterms:W3CDTF">2024-09-11T10:49:04Z</dcterms:modified>
</cp:coreProperties>
</file>